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5" r:id="rId4"/>
    <p:sldId id="276" r:id="rId5"/>
    <p:sldId id="277" r:id="rId6"/>
    <p:sldId id="281" r:id="rId7"/>
    <p:sldId id="283" r:id="rId8"/>
    <p:sldId id="282" r:id="rId9"/>
    <p:sldId id="258" r:id="rId10"/>
    <p:sldId id="259" r:id="rId11"/>
    <p:sldId id="262" r:id="rId12"/>
    <p:sldId id="263" r:id="rId13"/>
    <p:sldId id="264" r:id="rId14"/>
    <p:sldId id="278" r:id="rId15"/>
    <p:sldId id="260" r:id="rId16"/>
    <p:sldId id="265" r:id="rId17"/>
    <p:sldId id="261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9" r:id="rId26"/>
    <p:sldId id="280" r:id="rId27"/>
    <p:sldId id="273" r:id="rId28"/>
    <p:sldId id="274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8"/>
            <a:ext cx="7772400" cy="4464496"/>
          </a:xfrm>
        </p:spPr>
        <p:txBody>
          <a:bodyPr>
            <a:normAutofit/>
          </a:bodyPr>
          <a:lstStyle/>
          <a:p>
            <a:r>
              <a:rPr lang="ru-RU" dirty="0" smtClean="0"/>
              <a:t>КАК СОПРОВОЖДАТЬ ОБУЧЕНИЕ ДЕТЕЙ С ОВЗ И ДЕТЕЙ-ИНВАЛИДОВ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196752"/>
            <a:ext cx="7848872" cy="5184576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РЕКОМЕНДАЦИЯ  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ПОМОГАЙТЕ РЕБЕНКУ ВЫПОЛНЯТЬ ЗАДАНИЕ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ru-RU" sz="3200" dirty="0" smtClean="0"/>
              <a:t>ОСНОВНЫЕ ПРОБЛЕМЫ МЛ.ШКОЛЬНИКА </a:t>
            </a:r>
            <a:br>
              <a:rPr lang="ru-RU" sz="3200" dirty="0" smtClean="0"/>
            </a:br>
            <a:r>
              <a:rPr lang="ru-RU" sz="3200" dirty="0" smtClean="0"/>
              <a:t>С ИНТЕЛЛЕКТУАЛЬНЫМИ НАРУШЕНИЯМИ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28800"/>
            <a:ext cx="8712968" cy="4497363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Не может</a:t>
            </a:r>
          </a:p>
          <a:p>
            <a:pPr>
              <a:spcBef>
                <a:spcPts val="0"/>
              </a:spcBef>
              <a:buNone/>
            </a:pPr>
            <a:r>
              <a:rPr lang="ru-RU" dirty="0" smtClean="0"/>
              <a:t>Выполнять умственные действия в таком же темпе, как сверстники, без ограничения здоровья</a:t>
            </a:r>
          </a:p>
          <a:p>
            <a:pPr>
              <a:spcBef>
                <a:spcPts val="0"/>
              </a:spcBef>
              <a:buNone/>
            </a:pPr>
            <a:r>
              <a:rPr lang="ru-RU" dirty="0" smtClean="0"/>
              <a:t>Целенаправленно осуществлять мыслительную деятельность</a:t>
            </a:r>
          </a:p>
          <a:p>
            <a:pPr>
              <a:spcBef>
                <a:spcPts val="0"/>
              </a:spcBef>
              <a:buNone/>
            </a:pPr>
            <a:r>
              <a:rPr lang="ru-RU" dirty="0" smtClean="0"/>
              <a:t>Долго выполнять интеллектуальную деятельность из-за повышенной истощаемости нервной системы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Не умеет</a:t>
            </a:r>
          </a:p>
          <a:p>
            <a:pPr>
              <a:buNone/>
            </a:pPr>
            <a:r>
              <a:rPr lang="ru-RU" dirty="0" smtClean="0"/>
              <a:t>Длительно удерживать внимание на объекте</a:t>
            </a:r>
          </a:p>
          <a:p>
            <a:pPr>
              <a:buNone/>
            </a:pPr>
            <a:r>
              <a:rPr lang="ru-RU" dirty="0" smtClean="0"/>
              <a:t>Самостоятельно познавать окружающий мир</a:t>
            </a:r>
          </a:p>
          <a:p>
            <a:pPr>
              <a:buNone/>
            </a:pPr>
            <a:r>
              <a:rPr lang="ru-RU" dirty="0" smtClean="0"/>
              <a:t>Критически оценивать свои достижения</a:t>
            </a:r>
          </a:p>
          <a:p>
            <a:pPr>
              <a:buNone/>
            </a:pPr>
            <a:r>
              <a:rPr lang="ru-RU" dirty="0" smtClean="0"/>
              <a:t>Самостоятельно накапливать и использовать </a:t>
            </a:r>
            <a:r>
              <a:rPr lang="ru-RU" dirty="0" err="1" smtClean="0"/>
              <a:t>речеязыковой</a:t>
            </a:r>
            <a:r>
              <a:rPr lang="ru-RU" dirty="0" smtClean="0"/>
              <a:t> опыт</a:t>
            </a:r>
          </a:p>
          <a:p>
            <a:pPr>
              <a:buNone/>
            </a:pPr>
            <a:r>
              <a:rPr lang="ru-RU" dirty="0" smtClean="0"/>
              <a:t>Использовать помощь взрослого для обучения</a:t>
            </a:r>
          </a:p>
          <a:p>
            <a:pPr>
              <a:buNone/>
            </a:pPr>
            <a:r>
              <a:rPr lang="ru-RU" dirty="0" smtClean="0"/>
              <a:t>Стремиться к достижениям в обучении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760640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Не владеет</a:t>
            </a:r>
          </a:p>
          <a:p>
            <a:pPr>
              <a:buNone/>
            </a:pPr>
            <a:r>
              <a:rPr lang="ru-RU" dirty="0" smtClean="0"/>
              <a:t>Навыками речевой коммуникации</a:t>
            </a:r>
          </a:p>
          <a:p>
            <a:pPr>
              <a:buNone/>
            </a:pPr>
            <a:r>
              <a:rPr lang="ru-RU" dirty="0" smtClean="0"/>
              <a:t>Приемами рационального запоминания</a:t>
            </a:r>
          </a:p>
          <a:p>
            <a:pPr>
              <a:buNone/>
            </a:pPr>
            <a:r>
              <a:rPr lang="ru-RU" dirty="0" smtClean="0"/>
              <a:t>Навыком систематизации воспринимаемой информации</a:t>
            </a:r>
          </a:p>
          <a:p>
            <a:pPr>
              <a:buNone/>
            </a:pPr>
            <a:r>
              <a:rPr lang="ru-RU" dirty="0" smtClean="0"/>
              <a:t>Навыками эмоционально-волевого самоконтроля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52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71480"/>
            <a:ext cx="8572560" cy="58579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Педагог учитывает эти проблемы и организует образовательную деятельность школьников с интеллектуальными нарушениями.</a:t>
            </a:r>
          </a:p>
          <a:p>
            <a:pPr>
              <a:buNone/>
            </a:pPr>
            <a:r>
              <a:rPr lang="ru-RU" dirty="0" smtClean="0"/>
              <a:t>Учитель помогает детям организовать деятельность. Когда ребенок выполняет задание, учитель контролирует каждый этап.</a:t>
            </a:r>
          </a:p>
          <a:p>
            <a:pPr>
              <a:buNone/>
            </a:pPr>
            <a:r>
              <a:rPr lang="ru-RU" dirty="0" smtClean="0"/>
              <a:t>Регулятивные возможности учащихся резко снижены. Поэтому ребенок нуждается в систематическом сопровождении и контроле, в регуляции собственного поведения.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РЕКОМЕНДАЦИЯ  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ИСПОЛЬЗУЙТЕ НА УРОКЕ РЕАЛЬНЫЕ ОБЪЕКТЫ</a:t>
            </a:r>
          </a:p>
          <a:p>
            <a:pPr>
              <a:buNone/>
            </a:pPr>
            <a:r>
              <a:rPr lang="ru-RU" dirty="0" smtClean="0"/>
              <a:t>Дети опираются на практическую деятельность. На уроке учитель показывает объекты, которые дети хорошо запоминают, с ярко выраженными характеристиками.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Запомнить учебный материал помогает неоднократное пошаговое повторение задания. У детей не сформированы навыки осмысленного чтения. Поэтому они лучше запоминают и усваивают материал, который читает учитель.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РЕКОМЕНДАЦИЯ  3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490063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УЧИТЫВАЙТЕ ТРУДНОСТИ В ОБЩЕНИИ ДЕТЕЙ</a:t>
            </a:r>
          </a:p>
          <a:p>
            <a:pPr>
              <a:buNone/>
            </a:pPr>
            <a:r>
              <a:rPr lang="ru-RU" dirty="0" smtClean="0"/>
              <a:t>Взаимодействие со сверстниками ограничивается деятельностью, которую организовывает взрослый.</a:t>
            </a:r>
          </a:p>
          <a:p>
            <a:pPr>
              <a:buNone/>
            </a:pPr>
            <a:r>
              <a:rPr lang="ru-RU" dirty="0" smtClean="0"/>
              <a:t>Самостоятельная реализация совместной со сверстником деятельности, в основе которой активное речевое общение, не доступны. Без участия взрослого малопродуктивно.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ОСНОВНЫЕ ВОЗМОЖНОСТИ, УМЕНИЯ И НАВЫКИ МЛ.ШКОЛЬНИКА С ИНТЕЛЛ.НАРУШ.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/>
              <a:t>Может</a:t>
            </a:r>
          </a:p>
          <a:p>
            <a:pPr>
              <a:buNone/>
            </a:pPr>
            <a:r>
              <a:rPr lang="ru-RU" dirty="0" smtClean="0"/>
              <a:t>Проводить элементарное познание</a:t>
            </a:r>
          </a:p>
          <a:p>
            <a:pPr>
              <a:buNone/>
            </a:pPr>
            <a:r>
              <a:rPr lang="ru-RU" dirty="0" smtClean="0"/>
              <a:t>Усваивать новые знания в результате многократных повторений.</a:t>
            </a:r>
          </a:p>
          <a:p>
            <a:pPr>
              <a:buNone/>
            </a:pPr>
            <a:r>
              <a:rPr lang="ru-RU" dirty="0" smtClean="0"/>
              <a:t>Воспринимать стимулы зрительно</a:t>
            </a:r>
          </a:p>
          <a:p>
            <a:pPr>
              <a:buNone/>
            </a:pPr>
            <a:r>
              <a:rPr lang="ru-RU" dirty="0" smtClean="0"/>
              <a:t>Сосредотачиваться на единичных признаках объекта, но затрудняться в интеграции ощущений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764704"/>
            <a:ext cx="8784976" cy="576064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Сосредотачиваться на задании непродолжительное время</a:t>
            </a:r>
          </a:p>
          <a:p>
            <a:pPr>
              <a:buNone/>
            </a:pPr>
            <a:r>
              <a:rPr lang="ru-RU" dirty="0" smtClean="0"/>
              <a:t>Оценивать результаты собственной деятельности только с помощью наводящих вопросов</a:t>
            </a:r>
          </a:p>
          <a:p>
            <a:pPr>
              <a:buNone/>
            </a:pPr>
            <a:r>
              <a:rPr lang="ru-RU" dirty="0" smtClean="0"/>
              <a:t>Слушать замечания взрослого, при этом соотносить свои действия с рекомендациями только после пошагового совместного выполнения задания</a:t>
            </a:r>
          </a:p>
          <a:p>
            <a:pPr>
              <a:buNone/>
            </a:pPr>
            <a:r>
              <a:rPr lang="ru-RU" dirty="0" smtClean="0"/>
              <a:t>Отзываться на помощь взрослого после многократного повторения инструкции или совместных действий со взрослым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ОБУЧАЮЩИЙСЯ С ОВЗ </a:t>
            </a:r>
            <a:r>
              <a:rPr lang="ru-RU" dirty="0" smtClean="0"/>
              <a:t>– ЭТО ФИЗ. ЛИЦО, ИМЕЮЩЕЕ НЕДОСТАТКИ В ФИЗИЧЕСКОМ И (ИЛИ) ПСИХОЛОГИЧЕСКОМ РАЗВИТИИ, КОТОРЫЕ ПОДТВЕРДИЛА ПМПК И КОТОРЫЕ ПРЕПЯТСТВУЮТ ПОЛУЧЕНИЮ ОБРАЗОВАНИЯ БЕЗ СОЗДАНИЯ СПЕЦ. УСЛОВИЙ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688632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Умеет</a:t>
            </a:r>
          </a:p>
          <a:p>
            <a:pPr>
              <a:buNone/>
            </a:pPr>
            <a:r>
              <a:rPr lang="ru-RU" dirty="0" smtClean="0"/>
              <a:t> Включать новые навыки в контекст последующих заданий после нескольких диагностических обучающих занятий</a:t>
            </a:r>
          </a:p>
          <a:p>
            <a:pPr>
              <a:buNone/>
            </a:pPr>
            <a:r>
              <a:rPr lang="ru-RU" dirty="0" smtClean="0"/>
              <a:t>Запоминать небольшой объем информации</a:t>
            </a:r>
          </a:p>
          <a:p>
            <a:pPr>
              <a:buNone/>
            </a:pPr>
            <a:r>
              <a:rPr lang="ru-RU" dirty="0" smtClean="0"/>
              <a:t>Самостоятельно запоминать внешние признаки объектов и явлений</a:t>
            </a:r>
          </a:p>
          <a:p>
            <a:pPr>
              <a:buNone/>
            </a:pPr>
            <a:r>
              <a:rPr lang="ru-RU" dirty="0" smtClean="0"/>
              <a:t>Предпочитает не пользоваться прилагательными и служебными частями речи</a:t>
            </a:r>
          </a:p>
          <a:p>
            <a:pPr>
              <a:buNone/>
            </a:pPr>
            <a:r>
              <a:rPr lang="ru-RU" dirty="0" smtClean="0"/>
              <a:t>Оформлять свое речевое сообщение просто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Владеет</a:t>
            </a:r>
          </a:p>
          <a:p>
            <a:pPr>
              <a:buNone/>
            </a:pPr>
            <a:r>
              <a:rPr lang="ru-RU" dirty="0" smtClean="0"/>
              <a:t>Наглядно-действенной формой мышления</a:t>
            </a:r>
          </a:p>
          <a:p>
            <a:pPr>
              <a:buNone/>
            </a:pPr>
            <a:r>
              <a:rPr lang="ru-RU" dirty="0" smtClean="0"/>
              <a:t>Преимущественно бытовой лексикой</a:t>
            </a:r>
          </a:p>
          <a:p>
            <a:pPr>
              <a:buNone/>
            </a:pPr>
            <a:r>
              <a:rPr lang="ru-RU" dirty="0" smtClean="0"/>
              <a:t>Преимущественно тихой речью в ситуации обусловленного задания</a:t>
            </a:r>
          </a:p>
          <a:p>
            <a:pPr>
              <a:buNone/>
            </a:pPr>
            <a:r>
              <a:rPr lang="ru-RU" dirty="0" smtClean="0"/>
              <a:t>Быстрой, без пауз между значимыми речевыми отрезками, речью</a:t>
            </a:r>
          </a:p>
          <a:p>
            <a:pPr>
              <a:buNone/>
            </a:pPr>
            <a:r>
              <a:rPr lang="ru-RU" dirty="0" smtClean="0"/>
              <a:t>Медленным темпом восприятия информации с пропусками объектов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Источник </a:t>
            </a:r>
            <a:r>
              <a:rPr lang="ru-RU" dirty="0" smtClean="0"/>
              <a:t>развития ребенка с ОВЗ – среда,</a:t>
            </a:r>
          </a:p>
          <a:p>
            <a:pPr>
              <a:buNone/>
            </a:pPr>
            <a:r>
              <a:rPr lang="ru-RU" b="1" dirty="0" smtClean="0"/>
              <a:t>двигатель</a:t>
            </a:r>
            <a:r>
              <a:rPr lang="ru-RU" dirty="0" smtClean="0"/>
              <a:t> развития – совместная деятельность со взрослым</a:t>
            </a:r>
          </a:p>
          <a:p>
            <a:pPr>
              <a:buNone/>
            </a:pPr>
            <a:r>
              <a:rPr lang="ru-RU" dirty="0" smtClean="0"/>
              <a:t>Среда – это все те </a:t>
            </a:r>
            <a:r>
              <a:rPr lang="ru-RU" b="1" dirty="0" smtClean="0"/>
              <a:t>условия, в которых осуществляется повседневная деятельность, развитие и обучение ребенка: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условия, в которых осуществляется повседневная деятельность, развитие и обучение ребенка: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>
              <a:buFontTx/>
              <a:buChar char="-"/>
            </a:pPr>
            <a:r>
              <a:rPr lang="ru-RU" dirty="0" smtClean="0"/>
              <a:t>материально-технические – комната, мебель, оборудование</a:t>
            </a:r>
          </a:p>
          <a:p>
            <a:pPr>
              <a:buFontTx/>
              <a:buChar char="-"/>
            </a:pPr>
            <a:r>
              <a:rPr lang="ru-RU" dirty="0" smtClean="0"/>
              <a:t>социальные – культура взаимодействия, установки членов семьи, педагогов</a:t>
            </a:r>
          </a:p>
          <a:p>
            <a:pPr>
              <a:buFontTx/>
              <a:buChar char="-"/>
            </a:pPr>
            <a:r>
              <a:rPr lang="ru-RU" dirty="0" smtClean="0"/>
              <a:t>дидактические – образовательные материалы, учебники, </a:t>
            </a:r>
            <a:r>
              <a:rPr lang="ru-RU" dirty="0" err="1" smtClean="0"/>
              <a:t>пед.приемы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СРЕДА ДЛЯ РЕБЕНКА С ОВЗ ДОЛЖНА БЫТЬ: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85860"/>
            <a:ext cx="8715436" cy="5214974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ru-RU" dirty="0" smtClean="0"/>
              <a:t>Рационально </a:t>
            </a:r>
            <a:r>
              <a:rPr lang="ru-RU" dirty="0" smtClean="0"/>
              <a:t>организованной</a:t>
            </a:r>
            <a:r>
              <a:rPr lang="en-US" dirty="0" smtClean="0"/>
              <a:t> </a:t>
            </a:r>
            <a:r>
              <a:rPr lang="en-US" dirty="0" smtClean="0"/>
              <a:t>(</a:t>
            </a:r>
            <a:r>
              <a:rPr lang="ru-RU" dirty="0" smtClean="0"/>
              <a:t>есть все необходимое, учебные действия учащийся выполняет без физической и эмоциональной перегрузки. Например, может легко дотянуться до предмета, который ему необходим. Урок сменяется переменой, учебная деятельность – игровой, двигательной. В школе ребенок самостоятельно находит дорогу в туалет, столовую, гардероб</a:t>
            </a:r>
            <a:r>
              <a:rPr lang="en-US" dirty="0" smtClean="0"/>
              <a:t>)</a:t>
            </a:r>
            <a:endParaRPr lang="ru-RU" dirty="0" smtClean="0"/>
          </a:p>
          <a:p>
            <a:pPr marL="514350" indent="-514350">
              <a:buAutoNum type="arabicParenR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 marL="514350" indent="-514350">
              <a:buNone/>
            </a:pPr>
            <a:r>
              <a:rPr lang="ru-RU" dirty="0" smtClean="0"/>
              <a:t>2) Семантически обозначенной (наглядно видно, где что находится – книги, пособия, Контейнеры для личных вещей ребенка, карточки с понятными рисунками и крупно написанными словами «туалет», «вода», «лекарство»)</a:t>
            </a:r>
          </a:p>
          <a:p>
            <a:pPr marL="514350" indent="-514350">
              <a:buNone/>
            </a:pPr>
            <a:r>
              <a:rPr lang="ru-RU" dirty="0" smtClean="0"/>
              <a:t>3) Разнообразной</a:t>
            </a:r>
            <a:r>
              <a:rPr lang="ru-RU" dirty="0" smtClean="0"/>
              <a:t>, сенсорно-стимулирующей (все материалы, которые педагог использует для занятий, стимулируют сенсорные системы)</a:t>
            </a:r>
          </a:p>
          <a:p>
            <a:pPr marL="514350" indent="-514350"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00042"/>
            <a:ext cx="8572560" cy="5626121"/>
          </a:xfrm>
        </p:spPr>
        <p:txBody>
          <a:bodyPr/>
          <a:lstStyle/>
          <a:p>
            <a:pPr marL="514350" indent="-514350">
              <a:buNone/>
            </a:pPr>
            <a:r>
              <a:rPr lang="ru-RU" dirty="0" smtClean="0"/>
              <a:t>4) </a:t>
            </a:r>
            <a:r>
              <a:rPr lang="ru-RU" dirty="0" err="1" smtClean="0"/>
              <a:t>Разноуровневой</a:t>
            </a:r>
            <a:r>
              <a:rPr lang="ru-RU" dirty="0" smtClean="0"/>
              <a:t> (планирует занятия с учетом зоны актуального и ближайшего развития ребенка)</a:t>
            </a:r>
            <a:endParaRPr lang="ru-RU" dirty="0" smtClean="0"/>
          </a:p>
          <a:p>
            <a:pPr marL="514350" indent="-514350">
              <a:buNone/>
            </a:pPr>
            <a:r>
              <a:rPr lang="ru-RU" dirty="0" smtClean="0"/>
              <a:t>5) Психологически безопасной (педагог минимизирует возможные психологические риски, которые могут привести к негативным последствиям, максимально обеспечивает комфорт, возможность удовлетворить психологические потребности)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Взаимодействие с ребенком педагог строит из профессиональной позиции: в деловом тоне, требовательно, но не унизительно.</a:t>
            </a:r>
          </a:p>
          <a:p>
            <a:pPr>
              <a:buNone/>
            </a:pPr>
            <a:r>
              <a:rPr lang="ru-RU" dirty="0" smtClean="0"/>
              <a:t>Не использует жалостливую (бедняжка, горемыка, инвалид) и оценочную (плохой, неудачник) лексику в адрес ребенка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Понятно и последовательно оценивает деятельность ребенка («собери все – тогда дело будет закончено», «доделай – тогда игра», «первые пять заданий выполнены - зачтено», «сделано правильно, но неаккуратно - четыре»).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ОБУЧАЮЩИЕСЯ С ОВЗ – ЭТО ДЕТИ: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Tx/>
              <a:buChar char="-"/>
            </a:pPr>
            <a:r>
              <a:rPr lang="ru-RU" dirty="0" smtClean="0"/>
              <a:t>С нарушениями слуха</a:t>
            </a:r>
          </a:p>
          <a:p>
            <a:pPr>
              <a:buFontTx/>
              <a:buChar char="-"/>
            </a:pPr>
            <a:r>
              <a:rPr lang="ru-RU" dirty="0" smtClean="0"/>
              <a:t>Нарушениями зрения</a:t>
            </a:r>
          </a:p>
          <a:p>
            <a:pPr>
              <a:buFontTx/>
              <a:buChar char="-"/>
            </a:pPr>
            <a:r>
              <a:rPr lang="ru-RU" dirty="0" smtClean="0"/>
              <a:t>Тяжелыми нарушениями речи</a:t>
            </a:r>
          </a:p>
          <a:p>
            <a:pPr>
              <a:buFontTx/>
              <a:buChar char="-"/>
            </a:pPr>
            <a:r>
              <a:rPr lang="ru-RU" dirty="0" smtClean="0"/>
              <a:t>Нарушениями опорно-двигательного аппарата</a:t>
            </a:r>
          </a:p>
          <a:p>
            <a:pPr>
              <a:buFontTx/>
              <a:buChar char="-"/>
            </a:pPr>
            <a:r>
              <a:rPr lang="ru-RU" dirty="0" smtClean="0"/>
              <a:t>С задержкой психического развития</a:t>
            </a:r>
          </a:p>
          <a:p>
            <a:pPr>
              <a:buFontTx/>
              <a:buChar char="-"/>
            </a:pPr>
            <a:r>
              <a:rPr lang="ru-RU" dirty="0" smtClean="0"/>
              <a:t>Расстройствами </a:t>
            </a:r>
            <a:r>
              <a:rPr lang="ru-RU" dirty="0" err="1" smtClean="0"/>
              <a:t>аутистического</a:t>
            </a:r>
            <a:r>
              <a:rPr lang="ru-RU" dirty="0" smtClean="0"/>
              <a:t> спектра</a:t>
            </a:r>
          </a:p>
          <a:p>
            <a:pPr>
              <a:buFontTx/>
              <a:buChar char="-"/>
            </a:pPr>
            <a:r>
              <a:rPr lang="ru-RU" dirty="0" smtClean="0"/>
              <a:t>Со сложными дефектами</a:t>
            </a:r>
            <a:r>
              <a:rPr lang="en-US" dirty="0" smtClean="0"/>
              <a:t> (</a:t>
            </a:r>
            <a:r>
              <a:rPr lang="ru-RU" dirty="0" smtClean="0"/>
              <a:t>ТМНР</a:t>
            </a:r>
            <a:r>
              <a:rPr lang="en-US" dirty="0" smtClean="0"/>
              <a:t>)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С умственной отсталостью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ГДЕ УЧАТСЯ ДЕТИ С ОВЗ И ДЕТИ-ИНВАЛИДЫ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RU" dirty="0" smtClean="0"/>
              <a:t>В отдельных ОО – бывших спец. </a:t>
            </a:r>
            <a:r>
              <a:rPr lang="ru-RU" dirty="0" err="1" smtClean="0"/>
              <a:t>коррекц</a:t>
            </a:r>
            <a:r>
              <a:rPr lang="ru-RU" dirty="0" smtClean="0"/>
              <a:t>. школах с 1-го по 8-й вид, которые обучаются по АООП</a:t>
            </a:r>
          </a:p>
          <a:p>
            <a:pPr>
              <a:buFontTx/>
              <a:buChar char="-"/>
            </a:pPr>
            <a:r>
              <a:rPr lang="ru-RU" dirty="0" smtClean="0"/>
              <a:t>ОО, имеющих в своей структуре отдельные классы для детей с ОВЗ, в которых </a:t>
            </a:r>
            <a:r>
              <a:rPr lang="ru-RU" dirty="0" err="1" smtClean="0"/>
              <a:t>педколлектив</a:t>
            </a:r>
            <a:r>
              <a:rPr lang="ru-RU" dirty="0" smtClean="0"/>
              <a:t> реализует АООП</a:t>
            </a:r>
          </a:p>
          <a:p>
            <a:pPr>
              <a:buFontTx/>
              <a:buChar char="-"/>
            </a:pPr>
            <a:r>
              <a:rPr lang="ru-RU" dirty="0" smtClean="0"/>
              <a:t>Дошкольных ОО – в группах компенсирующей направленности по АООП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ГДЕ УЧАТСЯ ДЕТИ С ОВЗ И ДЕТИ-ИНВАЛИДЫ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RU" dirty="0" smtClean="0"/>
              <a:t>Школах и детсадах, где ребенок с ОВЗ обучается совместно с обучающимися без ОВЗ по </a:t>
            </a:r>
            <a:r>
              <a:rPr lang="ru-RU" dirty="0" err="1" smtClean="0"/>
              <a:t>индив</a:t>
            </a:r>
            <a:r>
              <a:rPr lang="ru-RU" dirty="0" smtClean="0"/>
              <a:t>. АОП</a:t>
            </a:r>
          </a:p>
          <a:p>
            <a:pPr>
              <a:buFontTx/>
              <a:buChar char="-"/>
            </a:pPr>
            <a:r>
              <a:rPr lang="ru-RU" dirty="0" err="1" smtClean="0"/>
              <a:t>Мед.организациях</a:t>
            </a:r>
            <a:r>
              <a:rPr lang="ru-RU" dirty="0" smtClean="0"/>
              <a:t> или на дому – для детей, нуждающихся в длительном лечении, по индивид. учебным планам.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52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500042"/>
            <a:ext cx="8715436" cy="5929354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F</a:t>
            </a:r>
            <a:r>
              <a:rPr lang="ru-RU" dirty="0" smtClean="0"/>
              <a:t>70 – легкая </a:t>
            </a:r>
            <a:r>
              <a:rPr lang="ru-RU" dirty="0" err="1" smtClean="0"/>
              <a:t>уо</a:t>
            </a:r>
            <a:r>
              <a:rPr lang="ru-RU" dirty="0" smtClean="0"/>
              <a:t>, способны использовать речь в повседневных целях, себя обслуживать. Основные затруднения – в сфере школьной успеваемости, особенно при усвоении чтения и письма.</a:t>
            </a:r>
          </a:p>
          <a:p>
            <a:pPr>
              <a:buNone/>
            </a:pPr>
            <a:r>
              <a:rPr lang="en-US" dirty="0" smtClean="0"/>
              <a:t>F</a:t>
            </a:r>
            <a:r>
              <a:rPr lang="ru-RU" dirty="0" smtClean="0"/>
              <a:t>71 – умеренная </a:t>
            </a:r>
            <a:r>
              <a:rPr lang="ru-RU" dirty="0" err="1" smtClean="0"/>
              <a:t>уо</a:t>
            </a:r>
            <a:r>
              <a:rPr lang="ru-RU" dirty="0" smtClean="0"/>
              <a:t>, понимают речь, но задержка в ее развитии. Отстает развитие моторики и навыков самообслуживания.</a:t>
            </a:r>
          </a:p>
          <a:p>
            <a:pPr>
              <a:buNone/>
            </a:pPr>
            <a:r>
              <a:rPr lang="en-US" dirty="0" smtClean="0"/>
              <a:t>F</a:t>
            </a:r>
            <a:r>
              <a:rPr lang="ru-RU" dirty="0" smtClean="0"/>
              <a:t>72 – тяжелая </a:t>
            </a:r>
            <a:r>
              <a:rPr lang="ru-RU" dirty="0" err="1" smtClean="0"/>
              <a:t>уо</a:t>
            </a:r>
            <a:r>
              <a:rPr lang="ru-RU" dirty="0" smtClean="0"/>
              <a:t>, двигательные нарушения</a:t>
            </a:r>
          </a:p>
          <a:p>
            <a:pPr>
              <a:buNone/>
            </a:pPr>
            <a:r>
              <a:rPr lang="en-US" dirty="0" smtClean="0"/>
              <a:t>F</a:t>
            </a:r>
            <a:r>
              <a:rPr lang="ru-RU" dirty="0" smtClean="0"/>
              <a:t>73 – глубокая </a:t>
            </a:r>
            <a:r>
              <a:rPr lang="ru-RU" dirty="0" err="1" smtClean="0"/>
              <a:t>уо</a:t>
            </a:r>
            <a:r>
              <a:rPr lang="ru-RU" dirty="0" smtClean="0"/>
              <a:t>, ограничены в способностях к пониманию и выполнению требований.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3600" dirty="0" smtClean="0"/>
              <a:t>F</a:t>
            </a:r>
            <a:r>
              <a:rPr lang="ru-RU" sz="3600" dirty="0" smtClean="0"/>
              <a:t>70. </a:t>
            </a:r>
            <a:r>
              <a:rPr lang="ru-RU" sz="3600" dirty="0" err="1" smtClean="0"/>
              <a:t>х</a:t>
            </a:r>
            <a:endParaRPr lang="ru-RU" sz="3600" dirty="0" smtClean="0"/>
          </a:p>
          <a:p>
            <a:pPr>
              <a:buNone/>
            </a:pPr>
            <a:r>
              <a:rPr lang="ru-RU" dirty="0" smtClean="0"/>
              <a:t>0 – минимальные нарушения</a:t>
            </a:r>
          </a:p>
          <a:p>
            <a:pPr>
              <a:buNone/>
            </a:pPr>
            <a:r>
              <a:rPr lang="ru-RU" dirty="0" smtClean="0"/>
              <a:t>1 – значительные поведенческие нарушения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СТРУКТУРА ВСТРЕЧИ С РОДИТЕЛЯМИ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arenR"/>
            </a:pPr>
            <a:r>
              <a:rPr lang="ru-RU" dirty="0" smtClean="0"/>
              <a:t>Расскажите о причине встречи</a:t>
            </a:r>
          </a:p>
          <a:p>
            <a:pPr marL="514350" indent="-514350">
              <a:buAutoNum type="arabicParenR"/>
            </a:pPr>
            <a:r>
              <a:rPr lang="ru-RU" dirty="0" smtClean="0"/>
              <a:t>Дайте информацию о ребенке в технике </a:t>
            </a:r>
            <a:r>
              <a:rPr lang="ru-RU" b="1" dirty="0" smtClean="0"/>
              <a:t>«хот-дог»:</a:t>
            </a:r>
          </a:p>
          <a:p>
            <a:pPr marL="514350" indent="-514350">
              <a:buNone/>
            </a:pPr>
            <a:r>
              <a:rPr lang="ru-RU" dirty="0" smtClean="0"/>
              <a:t> </a:t>
            </a:r>
            <a:r>
              <a:rPr lang="ru-RU" dirty="0" smtClean="0"/>
              <a:t>     - положительная информация о ребенке</a:t>
            </a:r>
          </a:p>
          <a:p>
            <a:pPr marL="514350" indent="-514350">
              <a:buNone/>
            </a:pPr>
            <a:r>
              <a:rPr lang="ru-RU" dirty="0" smtClean="0"/>
              <a:t> </a:t>
            </a:r>
            <a:r>
              <a:rPr lang="ru-RU" dirty="0" smtClean="0"/>
              <a:t>     - информация о трудностях в школе</a:t>
            </a:r>
          </a:p>
          <a:p>
            <a:pPr marL="514350" indent="-514350">
              <a:buNone/>
            </a:pPr>
            <a:r>
              <a:rPr lang="ru-RU" dirty="0" smtClean="0"/>
              <a:t>      - положительная </a:t>
            </a:r>
            <a:r>
              <a:rPr lang="ru-RU" dirty="0" smtClean="0"/>
              <a:t>информация о </a:t>
            </a:r>
            <a:r>
              <a:rPr lang="ru-RU" dirty="0" smtClean="0"/>
              <a:t>ребенке</a:t>
            </a:r>
          </a:p>
          <a:p>
            <a:pPr marL="514350" indent="-514350">
              <a:buNone/>
            </a:pPr>
            <a:r>
              <a:rPr lang="ru-RU" dirty="0" smtClean="0"/>
              <a:t>3) Выслушайте родителей</a:t>
            </a:r>
          </a:p>
          <a:p>
            <a:pPr marL="514350" indent="-514350">
              <a:buNone/>
            </a:pPr>
            <a:r>
              <a:rPr lang="ru-RU" dirty="0" smtClean="0"/>
              <a:t>4) Дайте рекомендации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000" dirty="0" smtClean="0"/>
              <a:t>КАК ПОМОЧЬ УЧАЩЕМУСЯ </a:t>
            </a:r>
          </a:p>
          <a:p>
            <a:pPr algn="ctr">
              <a:buNone/>
            </a:pPr>
            <a:r>
              <a:rPr lang="ru-RU" sz="4000" dirty="0" smtClean="0"/>
              <a:t>С ИНТЕЛЛЕКТУАЛЬНЫМИ НАРУШЕНИЯМИ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1001</Words>
  <Application>Microsoft Office PowerPoint</Application>
  <PresentationFormat>Экран (4:3)</PresentationFormat>
  <Paragraphs>104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КАК СОПРОВОЖДАТЬ ОБУЧЕНИЕ ДЕТЕЙ С ОВЗ И ДЕТЕЙ-ИНВАЛИДОВ</vt:lpstr>
      <vt:lpstr>Слайд 2</vt:lpstr>
      <vt:lpstr>ОБУЧАЮЩИЕСЯ С ОВЗ – ЭТО ДЕТИ:</vt:lpstr>
      <vt:lpstr>ГДЕ УЧАТСЯ ДЕТИ С ОВЗ И ДЕТИ-ИНВАЛИДЫ</vt:lpstr>
      <vt:lpstr>ГДЕ УЧАТСЯ ДЕТИ С ОВЗ И ДЕТИ-ИНВАЛИДЫ</vt:lpstr>
      <vt:lpstr>Слайд 6</vt:lpstr>
      <vt:lpstr>Слайд 7</vt:lpstr>
      <vt:lpstr>СТРУКТУРА ВСТРЕЧИ С РОДИТЕЛЯМИ</vt:lpstr>
      <vt:lpstr>Слайд 9</vt:lpstr>
      <vt:lpstr>РЕКОМЕНДАЦИЯ  1</vt:lpstr>
      <vt:lpstr>ОСНОВНЫЕ ПРОБЛЕМЫ МЛ.ШКОЛЬНИКА  С ИНТЕЛЛЕКТУАЛЬНЫМИ НАРУШЕНИЯМИ</vt:lpstr>
      <vt:lpstr>Слайд 12</vt:lpstr>
      <vt:lpstr>Слайд 13</vt:lpstr>
      <vt:lpstr>Слайд 14</vt:lpstr>
      <vt:lpstr>РЕКОМЕНДАЦИЯ  2</vt:lpstr>
      <vt:lpstr>Слайд 16</vt:lpstr>
      <vt:lpstr>РЕКОМЕНДАЦИЯ  3</vt:lpstr>
      <vt:lpstr>ОСНОВНЫЕ ВОЗМОЖНОСТИ, УМЕНИЯ И НАВЫКИ МЛ.ШКОЛЬНИКА С ИНТЕЛЛ.НАРУШ.</vt:lpstr>
      <vt:lpstr>Слайд 19</vt:lpstr>
      <vt:lpstr>Слайд 20</vt:lpstr>
      <vt:lpstr>Слайд 21</vt:lpstr>
      <vt:lpstr>Слайд 22</vt:lpstr>
      <vt:lpstr>условия, в которых осуществляется повседневная деятельность, развитие и обучение ребенка:</vt:lpstr>
      <vt:lpstr>СРЕДА ДЛЯ РЕБЕНКА С ОВЗ ДОЛЖНА БЫТЬ: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СОПРОВОЖДАТЬ ОБУЧЕНИЕ ДЕТЕЙ С ОВЗ И ДЕТЕЙ-ИНВАЛИДОВ</dc:title>
  <dc:creator>i</dc:creator>
  <cp:lastModifiedBy>Acer</cp:lastModifiedBy>
  <cp:revision>19</cp:revision>
  <dcterms:created xsi:type="dcterms:W3CDTF">2017-10-19T17:14:26Z</dcterms:created>
  <dcterms:modified xsi:type="dcterms:W3CDTF">2017-10-20T06:07:47Z</dcterms:modified>
</cp:coreProperties>
</file>